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sldIdLst>
    <p:sldId id="305" r:id="rId2"/>
    <p:sldId id="427" r:id="rId3"/>
    <p:sldId id="420" r:id="rId4"/>
    <p:sldId id="431" r:id="rId5"/>
    <p:sldId id="429" r:id="rId6"/>
    <p:sldId id="419" r:id="rId7"/>
    <p:sldId id="425" r:id="rId8"/>
    <p:sldId id="430" r:id="rId9"/>
    <p:sldId id="418" r:id="rId10"/>
    <p:sldId id="437" r:id="rId11"/>
    <p:sldId id="436" r:id="rId12"/>
    <p:sldId id="434" r:id="rId13"/>
    <p:sldId id="439" r:id="rId14"/>
    <p:sldId id="438" r:id="rId15"/>
    <p:sldId id="428" r:id="rId16"/>
    <p:sldId id="432" r:id="rId17"/>
    <p:sldId id="424" r:id="rId18"/>
    <p:sldId id="433" r:id="rId19"/>
    <p:sldId id="435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EF88D"/>
    <a:srgbClr val="92E494"/>
    <a:srgbClr val="FFCC00"/>
    <a:srgbClr val="CCFF99"/>
    <a:srgbClr val="FFFF99"/>
    <a:srgbClr val="6666FF"/>
    <a:srgbClr val="9999FF"/>
    <a:srgbClr val="00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2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ED37-AD55-4B79-8420-33E3010BD19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E7CF6-6D59-48AF-88A3-F68CF3CBD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66915" name="Freeform 3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1D528D"/>
                </a:solidFill>
                <a:cs typeface="Angsana New" pitchFamily="18" charset="-34"/>
              </a:endParaRPr>
            </a:p>
          </p:txBody>
        </p:sp>
        <p:sp>
          <p:nvSpPr>
            <p:cNvPr id="166916" name="Freeform 4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1D528D"/>
                </a:solidFill>
                <a:cs typeface="Angsana New" pitchFamily="18" charset="-34"/>
              </a:endParaRPr>
            </a:p>
          </p:txBody>
        </p:sp>
      </p:grpSp>
      <p:sp>
        <p:nvSpPr>
          <p:cNvPr id="16691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  <a:cs typeface="Angsana New" pitchFamily="18" charset="-34"/>
              </a:rPr>
              <a:t>LOGO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/>
              <a:t>Click to edit Master title </a:t>
            </a:r>
            <a:br>
              <a:rPr lang="en-US" altLang="ko-KR" noProof="0"/>
            </a:br>
            <a:r>
              <a:rPr lang="en-US" altLang="ko-KR" noProof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1603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C5D37-1B17-4963-BC10-4687921DC0B6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2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E3F4A-2176-4140-B20E-EB066D1E9632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9438"/>
            <a:ext cx="8229600" cy="5900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1897D32-242D-4532-9EB4-E2F185F76778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035D419-C37D-469B-94D5-B94D163AABC4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0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1B8BADB-7B03-4325-BE6A-F018FCFE0F96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A4B45-9399-4A26-9E4D-4AFB401E6467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AA4CB-9CE0-4D42-B526-3469C1088743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28B50-C4CB-4C34-B204-8F28BD4F964B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B312-4E70-453F-AC89-350E7C1A5A3D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7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1F95A-3899-48CE-BC40-2C642850AA4F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A9876-D53C-4760-A64A-C7FA7491B78D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53B6A-5D23-4AB5-BD73-57F297E2D5E0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6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786D9-7EFE-4B0D-A60C-4DC35BAB01DD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4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reeform 2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D528D"/>
              </a:solidFill>
              <a:cs typeface="Angsana New" pitchFamily="18" charset="-34"/>
            </a:endParaRPr>
          </a:p>
        </p:txBody>
      </p:sp>
      <p:sp>
        <p:nvSpPr>
          <p:cNvPr id="165891" name="Freeform 3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D528D"/>
              </a:solidFill>
              <a:cs typeface="Angsana New" pitchFamily="18" charset="-34"/>
            </a:endParaRP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D528D"/>
                </a:solidFill>
                <a:cs typeface="Angsana New" pitchFamily="18" charset="-34"/>
              </a:rPr>
              <a:t>www.themegallery.com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D528D"/>
                </a:solidFill>
                <a:cs typeface="Angsana New" pitchFamily="18" charset="-34"/>
              </a:rPr>
              <a:t>Company Logo</a:t>
            </a: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0BD90A-A316-4370-B1F2-03B885467139}" type="slidenum">
              <a:rPr lang="en-US" smtClean="0">
                <a:solidFill>
                  <a:srgbClr val="1D528D"/>
                </a:solidFill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D528D"/>
              </a:solidFill>
              <a:cs typeface="Angsana New" pitchFamily="18" charset="-34"/>
            </a:endParaRPr>
          </a:p>
        </p:txBody>
      </p:sp>
      <p:sp>
        <p:nvSpPr>
          <p:cNvPr id="165896" name="Rectangle 8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26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4F7CA6-8AF2-45ED-8F92-F72C372C2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10101"/>
          <a:stretch/>
        </p:blipFill>
        <p:spPr>
          <a:xfrm>
            <a:off x="1331640" y="1303334"/>
            <a:ext cx="6696744" cy="4740105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76300" y="488866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4711_AtNoon_BigHead" pitchFamily="2" charset="0"/>
                <a:cs typeface="TH SarabunPSK" pitchFamily="34" charset="-34"/>
              </a:rPr>
              <a:t>การบริหารจัดการน้ำ</a:t>
            </a:r>
            <a:endParaRPr lang="th-TH" sz="4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4711_AtNoon_BigHead" pitchFamily="2" charset="0"/>
              <a:ea typeface="4711_AtNoon_BigHead" pitchFamily="2" charset="0"/>
              <a:cs typeface="4711_AtNoon_BigHead" pitchFamily="2" charset="0"/>
            </a:endParaRPr>
          </a:p>
        </p:txBody>
      </p:sp>
      <p:sp>
        <p:nvSpPr>
          <p:cNvPr id="3" name="Text Box 86">
            <a:extLst>
              <a:ext uri="{FF2B5EF4-FFF2-40B4-BE49-F238E27FC236}">
                <a16:creationId xmlns:a16="http://schemas.microsoft.com/office/drawing/2014/main" id="{AC0D8AFD-6CCC-43D8-B12C-CC653CF7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043439"/>
            <a:ext cx="78123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altLang="en-US" sz="2200" b="1" dirty="0">
                <a:solidFill>
                  <a:schemeClr val="tx1">
                    <a:lumMod val="75000"/>
                  </a:schemeClr>
                </a:solidFill>
                <a:latin typeface="TH SarabunPSK" pitchFamily="34" charset="-34"/>
                <a:ea typeface="4711_AtNoon_BigHead" pitchFamily="2" charset="0"/>
                <a:cs typeface="TH SarabunPSK" pitchFamily="34" charset="-34"/>
              </a:rPr>
              <a:t>อาจารย์จักรกริช  ไชยเนตร</a:t>
            </a:r>
          </a:p>
          <a:p>
            <a:pPr algn="r">
              <a:defRPr/>
            </a:pPr>
            <a:r>
              <a:rPr lang="th-TH" altLang="en-US" sz="2200" b="1" dirty="0">
                <a:solidFill>
                  <a:schemeClr val="tx1">
                    <a:lumMod val="75000"/>
                  </a:schemeClr>
                </a:solidFill>
                <a:latin typeface="TH SarabunPSK" pitchFamily="34" charset="-34"/>
                <a:ea typeface="4711_AtNoon_BigHead" pitchFamily="2" charset="0"/>
                <a:cs typeface="TH SarabunPSK" pitchFamily="34" charset="-34"/>
              </a:rPr>
              <a:t>สาขาวิชาวิทยาศาสตร์สิ่งแวดล้อม คณะวิทยาศาสตร์และเทคโนโลยี ม</a:t>
            </a:r>
            <a:r>
              <a:rPr lang="en-US" altLang="en-US" sz="2200" b="1" dirty="0">
                <a:solidFill>
                  <a:schemeClr val="tx1">
                    <a:lumMod val="75000"/>
                  </a:schemeClr>
                </a:solidFill>
                <a:latin typeface="TH SarabunPSK" pitchFamily="34" charset="-34"/>
                <a:ea typeface="4711_AtNoon_BigHead" pitchFamily="2" charset="0"/>
                <a:cs typeface="TH SarabunPSK" pitchFamily="34" charset="-34"/>
              </a:rPr>
              <a:t>.</a:t>
            </a:r>
            <a:r>
              <a:rPr lang="th-TH" altLang="en-US" sz="2200" b="1" dirty="0">
                <a:solidFill>
                  <a:schemeClr val="tx1">
                    <a:lumMod val="75000"/>
                  </a:schemeClr>
                </a:solidFill>
                <a:latin typeface="TH SarabunPSK" pitchFamily="34" charset="-34"/>
                <a:ea typeface="4711_AtNoon_BigHead" pitchFamily="2" charset="0"/>
                <a:cs typeface="TH SarabunPSK" pitchFamily="34" charset="-34"/>
              </a:rPr>
              <a:t>ราชภัฏราชนครินทร์</a:t>
            </a:r>
            <a:endParaRPr lang="th-TH" sz="2200" b="1" dirty="0">
              <a:solidFill>
                <a:schemeClr val="tx1">
                  <a:lumMod val="75000"/>
                </a:schemeClr>
              </a:solidFill>
              <a:latin typeface="TH SarabunPSK" pitchFamily="34" charset="-34"/>
              <a:ea typeface="4711_AtNoon_BigHead" pitchFamily="2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27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85C511F6-533B-4A46-A59D-2397AEAC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772816"/>
            <a:ext cx="7900803" cy="242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white">
          <a:xfrm>
            <a:off x="1115616" y="563990"/>
            <a:ext cx="7848600" cy="5635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ปริมาณน้ำฝน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EE5EB177-2A76-4EC4-82E4-C0B7A1980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3564"/>
            <a:ext cx="7632848" cy="3203070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135AAE5-818D-4CC5-9166-8AE503E12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1382193"/>
            <a:ext cx="7828914" cy="513715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069E9E-732F-4273-A03A-12C190A6BB68}"/>
              </a:ext>
            </a:extLst>
          </p:cNvPr>
          <p:cNvSpPr/>
          <p:nvPr/>
        </p:nvSpPr>
        <p:spPr>
          <a:xfrm>
            <a:off x="1043724" y="6470385"/>
            <a:ext cx="6145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/>
              <a:t>https://www.thaiwater.net/current/2016/drought59/body.html</a:t>
            </a:r>
          </a:p>
        </p:txBody>
      </p:sp>
    </p:spTree>
    <p:extLst>
      <p:ext uri="{BB962C8B-B14F-4D97-AF65-F5344CB8AC3E}">
        <p14:creationId xmlns:p14="http://schemas.microsoft.com/office/powerpoint/2010/main" val="31062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76672"/>
            <a:ext cx="738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ปริมาณน้ำอ่างเก็บน้ำ </a:t>
            </a:r>
            <a:endParaRPr lang="en-US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00A270-1831-438D-9CBF-46D7AF0E0378}"/>
              </a:ext>
            </a:extLst>
          </p:cNvPr>
          <p:cNvGrpSpPr/>
          <p:nvPr/>
        </p:nvGrpSpPr>
        <p:grpSpPr>
          <a:xfrm>
            <a:off x="331530" y="1268760"/>
            <a:ext cx="8704966" cy="5166581"/>
            <a:chOff x="331530" y="1268760"/>
            <a:chExt cx="8704966" cy="5166581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E752970F-765A-46D3-A5DE-F25DB6BF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30" y="1268760"/>
              <a:ext cx="8704966" cy="489654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87E9D-F065-4E9D-A100-5B0456143905}"/>
                </a:ext>
              </a:extLst>
            </p:cNvPr>
            <p:cNvSpPr/>
            <p:nvPr/>
          </p:nvSpPr>
          <p:spPr>
            <a:xfrm>
              <a:off x="1043610" y="6173731"/>
              <a:ext cx="799288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100" dirty="0"/>
                <a:t>https://thaipublica.org/2015/11/drought1/%E0%B8%AA%E0%B9%84%E0%B8%A5%E0%B8%94%E0%B9%8C5/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51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น้ำบาดาล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4BC26-FCFE-4282-9F10-4C62F0A02B7F}"/>
              </a:ext>
            </a:extLst>
          </p:cNvPr>
          <p:cNvSpPr/>
          <p:nvPr/>
        </p:nvSpPr>
        <p:spPr>
          <a:xfrm>
            <a:off x="2411760" y="6519167"/>
            <a:ext cx="4934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http://www.dgr.go.th/</a:t>
            </a:r>
            <a:endParaRPr lang="th-TH" sz="1400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04F740C0-3D97-4F42-90CF-72BD73CEA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89267"/>
            <a:ext cx="3714088" cy="5255785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3D98528-B043-4369-AAAD-DA6743933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47990"/>
            <a:ext cx="3715654" cy="5255785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057EC6A-233B-4619-AF8F-BFB241543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0" y="1260397"/>
            <a:ext cx="3704176" cy="52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คลังข้อมูลน้ำ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4A9608-A850-42BA-BA97-548E7B046AFD}"/>
              </a:ext>
            </a:extLst>
          </p:cNvPr>
          <p:cNvSpPr/>
          <p:nvPr/>
        </p:nvSpPr>
        <p:spPr>
          <a:xfrm>
            <a:off x="1083216" y="232711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https://www.thaiwater.net/v3/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6CF4D-AE7A-47EF-9B99-57580EDF870C}"/>
              </a:ext>
            </a:extLst>
          </p:cNvPr>
          <p:cNvSpPr/>
          <p:nvPr/>
        </p:nvSpPr>
        <p:spPr>
          <a:xfrm>
            <a:off x="1083216" y="1628800"/>
            <a:ext cx="6153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http://www.onwr.go.th/</a:t>
            </a:r>
          </a:p>
        </p:txBody>
      </p:sp>
    </p:spTree>
    <p:extLst>
      <p:ext uri="{BB962C8B-B14F-4D97-AF65-F5344CB8AC3E}">
        <p14:creationId xmlns:p14="http://schemas.microsoft.com/office/powerpoint/2010/main" val="1234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การบริหารจัดการน้ำ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6014F-65BD-4B0F-B400-F0233FAFE7D2}"/>
              </a:ext>
            </a:extLst>
          </p:cNvPr>
          <p:cNvSpPr/>
          <p:nvPr/>
        </p:nvSpPr>
        <p:spPr>
          <a:xfrm>
            <a:off x="395536" y="1844823"/>
            <a:ext cx="2232248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น้ำฝน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1FBC7-048D-43FF-8421-28FEB92575AE}"/>
              </a:ext>
            </a:extLst>
          </p:cNvPr>
          <p:cNvSpPr/>
          <p:nvPr/>
        </p:nvSpPr>
        <p:spPr>
          <a:xfrm>
            <a:off x="3337472" y="1844822"/>
            <a:ext cx="24690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น้ำในเขื่อน</a:t>
            </a:r>
          </a:p>
        </p:txBody>
      </p:sp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id="{DFA4C44B-6020-4C77-98CE-5348F235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0568" y="3217619"/>
            <a:ext cx="1682864" cy="1682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DF0D93-3E79-4681-A264-309251AA09A0}"/>
              </a:ext>
            </a:extLst>
          </p:cNvPr>
          <p:cNvSpPr/>
          <p:nvPr/>
        </p:nvSpPr>
        <p:spPr>
          <a:xfrm>
            <a:off x="5580112" y="3217619"/>
            <a:ext cx="1122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???</a:t>
            </a:r>
            <a:endParaRPr lang="th-TH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E3A74-B932-4873-9228-CACE69AB2311}"/>
              </a:ext>
            </a:extLst>
          </p:cNvPr>
          <p:cNvSpPr/>
          <p:nvPr/>
        </p:nvSpPr>
        <p:spPr>
          <a:xfrm>
            <a:off x="6268360" y="1842552"/>
            <a:ext cx="24926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น้ำในแม่น้ำ</a:t>
            </a:r>
          </a:p>
        </p:txBody>
      </p:sp>
    </p:spTree>
    <p:extLst>
      <p:ext uri="{BB962C8B-B14F-4D97-AF65-F5344CB8AC3E}">
        <p14:creationId xmlns:p14="http://schemas.microsoft.com/office/powerpoint/2010/main" val="23758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57ED37D-DF00-410F-A2C4-B239A200A4C1}"/>
              </a:ext>
            </a:extLst>
          </p:cNvPr>
          <p:cNvGrpSpPr/>
          <p:nvPr/>
        </p:nvGrpSpPr>
        <p:grpSpPr>
          <a:xfrm>
            <a:off x="1554997" y="1556792"/>
            <a:ext cx="5796705" cy="4532180"/>
            <a:chOff x="-3492896" y="-534762"/>
            <a:chExt cx="5796705" cy="45321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9AD1DD-A9BE-4ACE-8DD9-5913BF3727B9}"/>
                </a:ext>
              </a:extLst>
            </p:cNvPr>
            <p:cNvSpPr/>
            <p:nvPr/>
          </p:nvSpPr>
          <p:spPr>
            <a:xfrm>
              <a:off x="-3492896" y="3720419"/>
              <a:ext cx="56703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200" dirty="0"/>
                <a:t>https://www.technologychaoban.com/bullet-news-today/article_57204</a:t>
              </a:r>
            </a:p>
          </p:txBody>
        </p:sp>
        <p:pic>
          <p:nvPicPr>
            <p:cNvPr id="22" name="Picture 21" descr="A path with trees on the side of a dirt field&#10;&#10;Description automatically generated">
              <a:extLst>
                <a:ext uri="{FF2B5EF4-FFF2-40B4-BE49-F238E27FC236}">
                  <a16:creationId xmlns:a16="http://schemas.microsoft.com/office/drawing/2014/main" id="{4B03F604-6758-420D-906E-6D0103764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66568" y="-534762"/>
              <a:ext cx="5670377" cy="425518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การบริหารจัดการน้ำ </a:t>
            </a:r>
            <a:r>
              <a:rPr lang="th-TH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A65C7B-0F33-49FD-A41F-07611EA0E794}"/>
              </a:ext>
            </a:extLst>
          </p:cNvPr>
          <p:cNvGrpSpPr/>
          <p:nvPr/>
        </p:nvGrpSpPr>
        <p:grpSpPr>
          <a:xfrm>
            <a:off x="977687" y="1543853"/>
            <a:ext cx="7077651" cy="4832754"/>
            <a:chOff x="606987" y="1862003"/>
            <a:chExt cx="7077651" cy="48327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785301-6584-48BF-9753-7A2330518ED0}"/>
                </a:ext>
              </a:extLst>
            </p:cNvPr>
            <p:cNvSpPr/>
            <p:nvPr/>
          </p:nvSpPr>
          <p:spPr>
            <a:xfrm>
              <a:off x="606987" y="6389296"/>
              <a:ext cx="3783198" cy="3054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h-TH" sz="1200" dirty="0"/>
                <a:t>https://www.tms.vandagems/photos/</a:t>
              </a:r>
            </a:p>
          </p:txBody>
        </p:sp>
        <p:pic>
          <p:nvPicPr>
            <p:cNvPr id="13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B3CDBEF6-2285-4174-B40E-BD03A9392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3" b="10088"/>
            <a:stretch/>
          </p:blipFill>
          <p:spPr>
            <a:xfrm>
              <a:off x="683568" y="1862003"/>
              <a:ext cx="7001070" cy="452214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AF429C-02D3-45D5-816F-74635124948D}"/>
              </a:ext>
            </a:extLst>
          </p:cNvPr>
          <p:cNvGrpSpPr/>
          <p:nvPr/>
        </p:nvGrpSpPr>
        <p:grpSpPr>
          <a:xfrm>
            <a:off x="1042941" y="1456967"/>
            <a:ext cx="7901141" cy="5500635"/>
            <a:chOff x="1042941" y="1456967"/>
            <a:chExt cx="7901141" cy="55006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B5BE43-51F4-474D-8674-8E572D8BD77B}"/>
                </a:ext>
              </a:extLst>
            </p:cNvPr>
            <p:cNvSpPr/>
            <p:nvPr/>
          </p:nvSpPr>
          <p:spPr>
            <a:xfrm>
              <a:off x="1042941" y="6333111"/>
              <a:ext cx="7551490" cy="624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000" dirty="0"/>
                <a:t>https://training-nakhonsithammarat.cdd.go.th/file/%E0%B9%82%E0%B8%84%E0%B8%81-%E0%B8%AB%E0%B8%99%E0%B8%AD%E0%B8%87-%E0%B8%99%E0%B8%B2-%E0%B9%82%E0%B8%A1%E0%B9%80%E0%B8%94%E0%B8%A5</a:t>
              </a:r>
            </a:p>
          </p:txBody>
        </p:sp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B54E7FFA-144C-42F8-BF7F-AF2455DAE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58" y="1456967"/>
              <a:ext cx="7891124" cy="4919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0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ความสำคัญของคุณภาพน้ำ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802FE-36CF-4FDE-8A25-DE92B19E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6" t="23387" r="332" b="19185"/>
          <a:stretch/>
        </p:blipFill>
        <p:spPr>
          <a:xfrm>
            <a:off x="0" y="1268760"/>
            <a:ext cx="9144000" cy="2952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1675E-A956-4DED-B6DD-85616A889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33192" r="2750" b="17785"/>
          <a:stretch/>
        </p:blipFill>
        <p:spPr>
          <a:xfrm>
            <a:off x="0" y="3917111"/>
            <a:ext cx="9210852" cy="29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มาตรฐานคุณภาพน้ำ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2180" y="6430544"/>
            <a:ext cx="5814036" cy="369332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http://www.pcd.go.th/info_serv/reg_std_water.html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15625" r="24981" b="19602"/>
          <a:stretch/>
        </p:blipFill>
        <p:spPr bwMode="auto">
          <a:xfrm>
            <a:off x="683568" y="1350670"/>
            <a:ext cx="5832648" cy="51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34034" r="22806" b="13293"/>
          <a:stretch/>
        </p:blipFill>
        <p:spPr bwMode="auto">
          <a:xfrm>
            <a:off x="3405379" y="2163958"/>
            <a:ext cx="534308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4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มาตรฐานน้ำประปา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ECD36-9CCF-4951-87FF-FAA87E735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3388" r="21650" b="9381"/>
          <a:stretch/>
        </p:blipFill>
        <p:spPr>
          <a:xfrm>
            <a:off x="1143325" y="1412776"/>
            <a:ext cx="7298622" cy="47990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74BC26-FCFE-4282-9F10-4C62F0A02B7F}"/>
              </a:ext>
            </a:extLst>
          </p:cNvPr>
          <p:cNvSpPr/>
          <p:nvPr/>
        </p:nvSpPr>
        <p:spPr>
          <a:xfrm>
            <a:off x="1143325" y="6228020"/>
            <a:ext cx="800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/>
              <a:t>https://www.pwa.co.th/download/pwastandard50-1.pdf</a:t>
            </a:r>
          </a:p>
        </p:txBody>
      </p:sp>
    </p:spTree>
    <p:extLst>
      <p:ext uri="{BB962C8B-B14F-4D97-AF65-F5344CB8AC3E}">
        <p14:creationId xmlns:p14="http://schemas.microsoft.com/office/powerpoint/2010/main" val="368332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น้ำบาดาล</a:t>
            </a: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FCD45-F630-4050-90D8-AA9C3629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41596" r="30312" b="16384"/>
          <a:stretch/>
        </p:blipFill>
        <p:spPr>
          <a:xfrm>
            <a:off x="149815" y="1313516"/>
            <a:ext cx="8994185" cy="50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46014F-65BD-4B0F-B400-F0233FAFE7D2}"/>
              </a:ext>
            </a:extLst>
          </p:cNvPr>
          <p:cNvSpPr/>
          <p:nvPr/>
        </p:nvSpPr>
        <p:spPr>
          <a:xfrm>
            <a:off x="611560" y="1942961"/>
            <a:ext cx="8280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มนุษย์เราส่วนใหญ่ใช้ชีวิตอยู่กับความเชื่อมากกว่าความจริง </a:t>
            </a:r>
            <a:r>
              <a:rPr lang="th-TH" sz="3600" b="1" dirty="0">
                <a:solidFill>
                  <a:srgbClr val="030303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บางทีสิ่งที่เชื่ออาจไม่ใช่ความจริงก็ได้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42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มุมมองชีวิต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ED516-33FD-403C-8783-54100AB161FA}"/>
              </a:ext>
            </a:extLst>
          </p:cNvPr>
          <p:cNvSpPr/>
          <p:nvPr/>
        </p:nvSpPr>
        <p:spPr>
          <a:xfrm>
            <a:off x="1156540" y="6053226"/>
            <a:ext cx="795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/>
              <a:t>https://www.youtube.com/watch?v=jgJNyr2yDVQ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6A0D9-3D86-4B60-8714-202113A26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3" t="8811" r="19621" b="14153"/>
          <a:stretch/>
        </p:blipFill>
        <p:spPr>
          <a:xfrm>
            <a:off x="1259632" y="1321271"/>
            <a:ext cx="6624736" cy="47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สถานการณ์น้ำจืด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6280F-115C-49D6-B0BB-20773F32414F}"/>
              </a:ext>
            </a:extLst>
          </p:cNvPr>
          <p:cNvSpPr/>
          <p:nvPr/>
        </p:nvSpPr>
        <p:spPr>
          <a:xfrm>
            <a:off x="1215333" y="1844824"/>
            <a:ext cx="7087424" cy="3323987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น้ำเป็นองค์ประกอบที่สำคัญของระบบนิเวศ 97 เปอร์เซ็นต์ของปริมาณน้ำทั้งหมดบนโลกเป็นน้ำทะเลในมหาสมุทร ส่วนที่เหลือเพียง 3 เปอร์เซ็นต์เป็นน้ำจืด ซึ่งหากแบ่งน้ำจืดออกเป็น 100 ส่วน ประมาณ 68.7 ส่วน ถูกกักเก็บในรูปแบบของน้ำแข็ง หิมะ อีก 30.1 ส่วนเป็นน้ำใต้ดิน ประมาณ 0.9 ส่วน เป็นความชื้นในดินและชั้นบรรยากาศ ดังนั้นจึงเหลือน้ำจืดเพียง 0.3 ส่วนเท่านั้นที่เป็นน้ำผิวดินที่มนุษย์สามารถนำมาใช้ประโยชน์ได้ (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USGS, 2016)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28101AD-F501-4B12-9D93-3779FD550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33" y="1330882"/>
            <a:ext cx="7087423" cy="50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หน่วยงานที่ดูแลการบริหารจัดการน้ำ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268056-D69D-4B58-989F-4692E8B00655}"/>
              </a:ext>
            </a:extLst>
          </p:cNvPr>
          <p:cNvSpPr/>
          <p:nvPr/>
        </p:nvSpPr>
        <p:spPr>
          <a:xfrm>
            <a:off x="5292080" y="2852936"/>
            <a:ext cx="1122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???</a:t>
            </a:r>
            <a:endParaRPr lang="th-TH" sz="4000" b="1" dirty="0"/>
          </a:p>
        </p:txBody>
      </p:sp>
      <p:pic>
        <p:nvPicPr>
          <p:cNvPr id="4" name="Graphic 3" descr="Users">
            <a:extLst>
              <a:ext uri="{FF2B5EF4-FFF2-40B4-BE49-F238E27FC236}">
                <a16:creationId xmlns:a16="http://schemas.microsoft.com/office/drawing/2014/main" id="{1EE9B7BF-A762-494B-A956-DD272CAC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184" y="3284984"/>
            <a:ext cx="1682864" cy="16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1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หน่วยงานที่ดูแลการบริหารจัดการน้ำ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A837F-131A-4F4E-A33E-71C87360B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5534" r="5833" b="7015"/>
          <a:stretch/>
        </p:blipFill>
        <p:spPr>
          <a:xfrm>
            <a:off x="833027" y="1666762"/>
            <a:ext cx="7477945" cy="4047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268056-D69D-4B58-989F-4692E8B00655}"/>
              </a:ext>
            </a:extLst>
          </p:cNvPr>
          <p:cNvSpPr/>
          <p:nvPr/>
        </p:nvSpPr>
        <p:spPr>
          <a:xfrm>
            <a:off x="833027" y="5859387"/>
            <a:ext cx="26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/>
              <a:t>http://www.onwr.go.th/</a:t>
            </a:r>
          </a:p>
        </p:txBody>
      </p:sp>
    </p:spTree>
    <p:extLst>
      <p:ext uri="{BB962C8B-B14F-4D97-AF65-F5344CB8AC3E}">
        <p14:creationId xmlns:p14="http://schemas.microsoft.com/office/powerpoint/2010/main" val="321478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พระราชบัญญัติทรัพยากรน้ำ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C67E4-86F4-42C5-B563-0CB69DDC9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0" t="21986" r="5901" b="12182"/>
          <a:stretch/>
        </p:blipFill>
        <p:spPr>
          <a:xfrm>
            <a:off x="833027" y="1844824"/>
            <a:ext cx="7771421" cy="3384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889820-8489-486B-88FC-D0E233753430}"/>
              </a:ext>
            </a:extLst>
          </p:cNvPr>
          <p:cNvSpPr/>
          <p:nvPr/>
        </p:nvSpPr>
        <p:spPr>
          <a:xfrm>
            <a:off x="899592" y="5301208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chemeClr val="tx2"/>
                </a:solidFill>
              </a:rPr>
              <a:t>http://www.onwr.go.th/?page_id=4184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31B40-1F76-46C9-9DDB-421394B8E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84" y="1844824"/>
            <a:ext cx="511235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แผนแม่บทการบริหารจัดการน้ำ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C9A0D-507A-40D9-9DC2-221356560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3583" r="15350" b="12182"/>
          <a:stretch/>
        </p:blipFill>
        <p:spPr>
          <a:xfrm>
            <a:off x="1123903" y="1484784"/>
            <a:ext cx="7293187" cy="4392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25A82D-8D13-472F-9DEB-6BD1F3B95B18}"/>
              </a:ext>
            </a:extLst>
          </p:cNvPr>
          <p:cNvSpPr/>
          <p:nvPr/>
        </p:nvSpPr>
        <p:spPr>
          <a:xfrm>
            <a:off x="1123903" y="5860429"/>
            <a:ext cx="7624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http://www.onwr.go.th/wp-content/uploads/2019/09/%E0%B9%81%E0%B8%9C%E0%B8%99%E0%B9%81%E0%B8%A1%E0%B9%88%E0%B8%9A%E0%B8%97%E0%B8%AF%E0%B8%99%E0%B9%89%E0%B8%B320-%E0%B8%9B%E0%B8%B5-A4-Final.pdf</a:t>
            </a:r>
          </a:p>
        </p:txBody>
      </p:sp>
    </p:spTree>
    <p:extLst>
      <p:ext uri="{BB962C8B-B14F-4D97-AF65-F5344CB8AC3E}">
        <p14:creationId xmlns:p14="http://schemas.microsoft.com/office/powerpoint/2010/main" val="90688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333" y="453436"/>
            <a:ext cx="738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ยุทธศาสตร์การบริหารจัดการน้ำ</a:t>
            </a:r>
            <a:endParaRPr lang="en-US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2DC4E-5353-4A5E-80C0-C2904535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6" y="1363980"/>
            <a:ext cx="8702467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86848"/>
      </p:ext>
    </p:extLst>
  </p:cSld>
  <p:clrMapOvr>
    <a:masterClrMapping/>
  </p:clrMapOvr>
</p:sld>
</file>

<file path=ppt/theme/theme1.xml><?xml version="1.0" encoding="utf-8"?>
<a:theme xmlns:a="http://schemas.openxmlformats.org/drawingml/2006/main" name="1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548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4711_AtNoon_BigHead</vt:lpstr>
      <vt:lpstr>Arial</vt:lpstr>
      <vt:lpstr>Calibri</vt:lpstr>
      <vt:lpstr>TH NiramitIT๙</vt:lpstr>
      <vt:lpstr>TH SarabunPSK</vt:lpstr>
      <vt:lpstr>Verdana</vt:lpstr>
      <vt:lpstr>Wingdings</vt:lpstr>
      <vt:lpstr>1_sample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จักรกริช ไชยเนตร</dc:creator>
  <cp:lastModifiedBy>จักรกริช ไชยเนตร</cp:lastModifiedBy>
  <cp:revision>15</cp:revision>
  <dcterms:created xsi:type="dcterms:W3CDTF">2020-12-04T06:51:37Z</dcterms:created>
  <dcterms:modified xsi:type="dcterms:W3CDTF">2020-12-04T09:14:28Z</dcterms:modified>
</cp:coreProperties>
</file>